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720" r:id="rId3"/>
  </p:sldMasterIdLst>
  <p:sldIdLst>
    <p:sldId id="256" r:id="rId4"/>
    <p:sldId id="258" r:id="rId5"/>
    <p:sldId id="261" r:id="rId6"/>
    <p:sldId id="262" r:id="rId7"/>
    <p:sldId id="283" r:id="rId8"/>
    <p:sldId id="284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7" r:id="rId17"/>
    <p:sldId id="301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4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72BFF-88EB-479B-859E-3EB95117216D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4279F97-80FF-4474-80B3-6D940C05E45C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Организационный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9113BFD5-D776-405A-8ACC-3DD9813E0487}" type="parTrans" cxnId="{0DDBACBA-8DEF-4B72-8B70-9BCDA8CC7380}">
      <dgm:prSet/>
      <dgm:spPr/>
      <dgm:t>
        <a:bodyPr/>
        <a:lstStyle/>
        <a:p>
          <a:endParaRPr lang="ru-RU"/>
        </a:p>
      </dgm:t>
    </dgm:pt>
    <dgm:pt modelId="{3ACB48A3-AC82-47A6-A98F-DA9F6F70CDC3}" type="sibTrans" cxnId="{0DDBACBA-8DEF-4B72-8B70-9BCDA8CC7380}">
      <dgm:prSet/>
      <dgm:spPr/>
      <dgm:t>
        <a:bodyPr/>
        <a:lstStyle/>
        <a:p>
          <a:endParaRPr lang="ru-RU"/>
        </a:p>
      </dgm:t>
    </dgm:pt>
    <dgm:pt modelId="{716829A4-716B-4DA0-BB2B-7A5A63FDF010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Содержательный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7E46727A-7168-4025-8B23-6A03E7712CB8}" type="parTrans" cxnId="{4E1968E3-42F8-4E53-85DF-6652335AE388}">
      <dgm:prSet/>
      <dgm:spPr/>
      <dgm:t>
        <a:bodyPr/>
        <a:lstStyle/>
        <a:p>
          <a:endParaRPr lang="ru-RU"/>
        </a:p>
      </dgm:t>
    </dgm:pt>
    <dgm:pt modelId="{FD346C6A-8FA0-49B9-864C-D2CDD7BA0C27}" type="sibTrans" cxnId="{4E1968E3-42F8-4E53-85DF-6652335AE388}">
      <dgm:prSet/>
      <dgm:spPr/>
      <dgm:t>
        <a:bodyPr/>
        <a:lstStyle/>
        <a:p>
          <a:endParaRPr lang="ru-RU"/>
        </a:p>
      </dgm:t>
    </dgm:pt>
    <dgm:pt modelId="{C08BC2E2-6E31-42CD-A6FB-F1071DF74293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Целевой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D9B9D5C-2182-4695-8EED-0D01D7ED700F}" type="parTrans" cxnId="{9C717A39-9378-4C86-AD1D-A393C177FEC9}">
      <dgm:prSet/>
      <dgm:spPr/>
      <dgm:t>
        <a:bodyPr/>
        <a:lstStyle/>
        <a:p>
          <a:endParaRPr lang="ru-RU"/>
        </a:p>
      </dgm:t>
    </dgm:pt>
    <dgm:pt modelId="{0685207B-8B03-4654-922E-3B24154822CD}" type="sibTrans" cxnId="{9C717A39-9378-4C86-AD1D-A393C177FEC9}">
      <dgm:prSet/>
      <dgm:spPr/>
      <dgm:t>
        <a:bodyPr/>
        <a:lstStyle/>
        <a:p>
          <a:endParaRPr lang="ru-RU"/>
        </a:p>
      </dgm:t>
    </dgm:pt>
    <dgm:pt modelId="{BF5CDA15-8A34-49D8-8E9B-CD067AB1969C}">
      <dgm:prSet custT="1"/>
      <dgm:spPr/>
      <dgm:t>
        <a:bodyPr/>
        <a:lstStyle/>
        <a:p>
          <a:r>
            <a:rPr lang="ru-RU" sz="2400" dirty="0" smtClean="0"/>
            <a:t>Состоящий из пояснительной записи и целевых ориентиров</a:t>
          </a:r>
          <a:endParaRPr lang="ru-RU" sz="2400" dirty="0"/>
        </a:p>
      </dgm:t>
    </dgm:pt>
    <dgm:pt modelId="{EC2CF340-C341-46C3-89CA-FC28A40DA0D6}" type="parTrans" cxnId="{1A09AD11-C9AF-415D-91B6-C1BF481A174B}">
      <dgm:prSet/>
      <dgm:spPr/>
      <dgm:t>
        <a:bodyPr/>
        <a:lstStyle/>
        <a:p>
          <a:endParaRPr lang="ru-RU"/>
        </a:p>
      </dgm:t>
    </dgm:pt>
    <dgm:pt modelId="{754BD48A-81AB-415A-A307-639C19E67DB6}" type="sibTrans" cxnId="{1A09AD11-C9AF-415D-91B6-C1BF481A174B}">
      <dgm:prSet/>
      <dgm:spPr/>
      <dgm:t>
        <a:bodyPr/>
        <a:lstStyle/>
        <a:p>
          <a:endParaRPr lang="ru-RU"/>
        </a:p>
      </dgm:t>
    </dgm:pt>
    <dgm:pt modelId="{E9456F31-FF55-46DC-9F12-0078F2E728A7}">
      <dgm:prSet phldrT="[Текст]" custT="1"/>
      <dgm:spPr/>
      <dgm:t>
        <a:bodyPr/>
        <a:lstStyle/>
        <a:p>
          <a:r>
            <a:rPr lang="ru-RU" sz="5400" dirty="0" smtClean="0">
              <a:latin typeface="Times New Roman" pitchFamily="18" charset="0"/>
              <a:cs typeface="Times New Roman" pitchFamily="18" charset="0"/>
            </a:rPr>
            <a:t>Раздел программы</a:t>
          </a:r>
          <a:endParaRPr lang="ru-RU" sz="5400" dirty="0">
            <a:latin typeface="Times New Roman" pitchFamily="18" charset="0"/>
            <a:cs typeface="Times New Roman" pitchFamily="18" charset="0"/>
          </a:endParaRPr>
        </a:p>
      </dgm:t>
    </dgm:pt>
    <dgm:pt modelId="{CE04A910-BD60-4F95-9C66-26F2D042BA3E}" type="sibTrans" cxnId="{EBFB3F61-89F7-49A4-A201-0965FDC8F5D4}">
      <dgm:prSet/>
      <dgm:spPr/>
      <dgm:t>
        <a:bodyPr/>
        <a:lstStyle/>
        <a:p>
          <a:endParaRPr lang="ru-RU"/>
        </a:p>
      </dgm:t>
    </dgm:pt>
    <dgm:pt modelId="{D46CD97B-3B98-468A-AC97-11E4A9611CA3}" type="parTrans" cxnId="{EBFB3F61-89F7-49A4-A201-0965FDC8F5D4}">
      <dgm:prSet/>
      <dgm:spPr/>
      <dgm:t>
        <a:bodyPr/>
        <a:lstStyle/>
        <a:p>
          <a:endParaRPr lang="ru-RU"/>
        </a:p>
      </dgm:t>
    </dgm:pt>
    <dgm:pt modelId="{709CCFDA-A7AD-4AF4-980A-86909451918D}">
      <dgm:prSet custT="1"/>
      <dgm:spPr/>
      <dgm:t>
        <a:bodyPr/>
        <a:lstStyle/>
        <a:p>
          <a:r>
            <a:rPr lang="ru-RU" sz="2400" dirty="0" smtClean="0"/>
            <a:t>Отражает общее содержание основной </a:t>
          </a:r>
          <a:r>
            <a:rPr lang="ru-RU" sz="2200" dirty="0" smtClean="0"/>
            <a:t>образовательной</a:t>
          </a:r>
          <a:r>
            <a:rPr lang="ru-RU" sz="2400" dirty="0" smtClean="0"/>
            <a:t> программы</a:t>
          </a:r>
          <a:endParaRPr lang="ru-RU" sz="2400" dirty="0"/>
        </a:p>
      </dgm:t>
    </dgm:pt>
    <dgm:pt modelId="{8F196C07-73D6-4C7A-AFDA-CED911AF3D62}" type="parTrans" cxnId="{B54E5A1E-C27A-4323-9AF5-451CB3313FDE}">
      <dgm:prSet/>
      <dgm:spPr/>
      <dgm:t>
        <a:bodyPr/>
        <a:lstStyle/>
        <a:p>
          <a:endParaRPr lang="ru-RU"/>
        </a:p>
      </dgm:t>
    </dgm:pt>
    <dgm:pt modelId="{9DABE9C5-3806-4C66-804D-C441D0D568A7}" type="sibTrans" cxnId="{B54E5A1E-C27A-4323-9AF5-451CB3313FDE}">
      <dgm:prSet/>
      <dgm:spPr/>
      <dgm:t>
        <a:bodyPr/>
        <a:lstStyle/>
        <a:p>
          <a:endParaRPr lang="ru-RU"/>
        </a:p>
      </dgm:t>
    </dgm:pt>
    <dgm:pt modelId="{4EF8B90F-107E-44C1-810F-2F25C87C88A4}">
      <dgm:prSet phldrT="[Текст]" custT="1"/>
      <dgm:spPr/>
      <dgm:t>
        <a:bodyPr/>
        <a:lstStyle/>
        <a:p>
          <a:pPr algn="ctr"/>
          <a:r>
            <a:rPr lang="tt-RU" sz="2400" dirty="0" smtClean="0">
              <a:latin typeface="Times New Roman" pitchFamily="18" charset="0"/>
              <a:cs typeface="Times New Roman" pitchFamily="18" charset="0"/>
            </a:rPr>
            <a:t>Отражает режимы дня, особенности развивающей среды, работу с социальными партнерами и т.д.</a:t>
          </a:r>
        </a:p>
      </dgm:t>
    </dgm:pt>
    <dgm:pt modelId="{1E505190-C3E5-41A6-957D-6039C1AF92A6}" type="sibTrans" cxnId="{03990173-4509-4D0D-B413-AA559951E8D1}">
      <dgm:prSet/>
      <dgm:spPr/>
      <dgm:t>
        <a:bodyPr/>
        <a:lstStyle/>
        <a:p>
          <a:endParaRPr lang="ru-RU"/>
        </a:p>
      </dgm:t>
    </dgm:pt>
    <dgm:pt modelId="{C3DDE065-5875-403D-8FC3-58475032B85A}" type="parTrans" cxnId="{03990173-4509-4D0D-B413-AA559951E8D1}">
      <dgm:prSet/>
      <dgm:spPr/>
      <dgm:t>
        <a:bodyPr/>
        <a:lstStyle/>
        <a:p>
          <a:endParaRPr lang="ru-RU"/>
        </a:p>
      </dgm:t>
    </dgm:pt>
    <dgm:pt modelId="{FDCC9721-F31F-4474-BDCE-8960BD1D3451}" type="pres">
      <dgm:prSet presAssocID="{D4072BFF-88EB-479B-859E-3EB95117216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00AB36-A27E-46A3-A3BD-485CB84F0C15}" type="pres">
      <dgm:prSet presAssocID="{E9456F31-FF55-46DC-9F12-0078F2E728A7}" presName="vertOne" presStyleCnt="0"/>
      <dgm:spPr/>
    </dgm:pt>
    <dgm:pt modelId="{ADDC7F08-A560-4BE5-8C34-47D96CA6B4CC}" type="pres">
      <dgm:prSet presAssocID="{E9456F31-FF55-46DC-9F12-0078F2E728A7}" presName="txOne" presStyleLbl="node0" presStyleIdx="0" presStyleCnt="1" custScaleY="24530" custLinFactNeighborX="-384" custLinFactNeighborY="-84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D9CE84-21BC-4B86-9C46-0F3C1EA52DD0}" type="pres">
      <dgm:prSet presAssocID="{E9456F31-FF55-46DC-9F12-0078F2E728A7}" presName="parTransOne" presStyleCnt="0"/>
      <dgm:spPr/>
    </dgm:pt>
    <dgm:pt modelId="{A9E59FC0-0AC6-4ADB-843D-21C35EC8AA4A}" type="pres">
      <dgm:prSet presAssocID="{E9456F31-FF55-46DC-9F12-0078F2E728A7}" presName="horzOne" presStyleCnt="0"/>
      <dgm:spPr/>
    </dgm:pt>
    <dgm:pt modelId="{5D3D29B5-F526-4250-8898-4C2F3819C29B}" type="pres">
      <dgm:prSet presAssocID="{C08BC2E2-6E31-42CD-A6FB-F1071DF74293}" presName="vertTwo" presStyleCnt="0"/>
      <dgm:spPr/>
    </dgm:pt>
    <dgm:pt modelId="{11DF6A43-9159-4AF0-A86E-8AADBA92E610}" type="pres">
      <dgm:prSet presAssocID="{C08BC2E2-6E31-42CD-A6FB-F1071DF74293}" presName="txTwo" presStyleLbl="node2" presStyleIdx="0" presStyleCnt="3" custScaleY="425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D7934-C613-479E-92B9-4AB6F2C7BAB4}" type="pres">
      <dgm:prSet presAssocID="{C08BC2E2-6E31-42CD-A6FB-F1071DF74293}" presName="parTransTwo" presStyleCnt="0"/>
      <dgm:spPr/>
    </dgm:pt>
    <dgm:pt modelId="{8FBB2844-8452-4835-BFDE-4B2D8B8497B7}" type="pres">
      <dgm:prSet presAssocID="{C08BC2E2-6E31-42CD-A6FB-F1071DF74293}" presName="horzTwo" presStyleCnt="0"/>
      <dgm:spPr/>
    </dgm:pt>
    <dgm:pt modelId="{34E75BB9-AFEC-487B-B56E-1A19BE739D30}" type="pres">
      <dgm:prSet presAssocID="{BF5CDA15-8A34-49D8-8E9B-CD067AB1969C}" presName="vertThree" presStyleCnt="0"/>
      <dgm:spPr/>
    </dgm:pt>
    <dgm:pt modelId="{0437F811-B08A-4CEC-A1FA-C882065F71EC}" type="pres">
      <dgm:prSet presAssocID="{BF5CDA15-8A34-49D8-8E9B-CD067AB1969C}" presName="txThree" presStyleLbl="node3" presStyleIdx="0" presStyleCnt="3" custScaleY="96278" custLinFactNeighborX="-1528" custLinFactNeighborY="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92E670-7F5D-4892-8F19-3388B77DF132}" type="pres">
      <dgm:prSet presAssocID="{BF5CDA15-8A34-49D8-8E9B-CD067AB1969C}" presName="horzThree" presStyleCnt="0"/>
      <dgm:spPr/>
    </dgm:pt>
    <dgm:pt modelId="{3F65D5C6-E36D-4EB1-ADCA-72068A8AE25D}" type="pres">
      <dgm:prSet presAssocID="{0685207B-8B03-4654-922E-3B24154822CD}" presName="sibSpaceTwo" presStyleCnt="0"/>
      <dgm:spPr/>
    </dgm:pt>
    <dgm:pt modelId="{CD8AE120-DB55-4A24-9B63-BAF0E1E954F5}" type="pres">
      <dgm:prSet presAssocID="{716829A4-716B-4DA0-BB2B-7A5A63FDF010}" presName="vertTwo" presStyleCnt="0"/>
      <dgm:spPr/>
    </dgm:pt>
    <dgm:pt modelId="{C11F4CD7-22B0-4D9F-A2EC-BAC93FDBD90A}" type="pres">
      <dgm:prSet presAssocID="{716829A4-716B-4DA0-BB2B-7A5A63FDF010}" presName="txTwo" presStyleLbl="node2" presStyleIdx="1" presStyleCnt="3" custScaleY="434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595E72-F7F4-4839-A58A-53822C1FFF51}" type="pres">
      <dgm:prSet presAssocID="{716829A4-716B-4DA0-BB2B-7A5A63FDF010}" presName="parTransTwo" presStyleCnt="0"/>
      <dgm:spPr/>
    </dgm:pt>
    <dgm:pt modelId="{572C7735-BFAA-4A2C-9690-D3D7491359A8}" type="pres">
      <dgm:prSet presAssocID="{716829A4-716B-4DA0-BB2B-7A5A63FDF010}" presName="horzTwo" presStyleCnt="0"/>
      <dgm:spPr/>
    </dgm:pt>
    <dgm:pt modelId="{A76646C0-BAE3-4506-ADE5-7321A4F770BB}" type="pres">
      <dgm:prSet presAssocID="{709CCFDA-A7AD-4AF4-980A-86909451918D}" presName="vertThree" presStyleCnt="0"/>
      <dgm:spPr/>
    </dgm:pt>
    <dgm:pt modelId="{1815B665-75A8-489C-99B3-6D22FCE9509F}" type="pres">
      <dgm:prSet presAssocID="{709CCFDA-A7AD-4AF4-980A-86909451918D}" presName="txThree" presStyleLbl="node3" presStyleIdx="1" presStyleCnt="3" custScaleY="91136" custLinFactNeighborX="367" custLinFactNeighborY="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C24FA0-9307-401F-92B4-16658D145E17}" type="pres">
      <dgm:prSet presAssocID="{709CCFDA-A7AD-4AF4-980A-86909451918D}" presName="horzThree" presStyleCnt="0"/>
      <dgm:spPr/>
    </dgm:pt>
    <dgm:pt modelId="{AEE6BDA8-CEC4-416E-B351-23F3E68F7075}" type="pres">
      <dgm:prSet presAssocID="{FD346C6A-8FA0-49B9-864C-D2CDD7BA0C27}" presName="sibSpaceTwo" presStyleCnt="0"/>
      <dgm:spPr/>
    </dgm:pt>
    <dgm:pt modelId="{5D5396B6-98C2-415F-B952-1639F12DD3CA}" type="pres">
      <dgm:prSet presAssocID="{34279F97-80FF-4474-80B3-6D940C05E45C}" presName="vertTwo" presStyleCnt="0"/>
      <dgm:spPr/>
    </dgm:pt>
    <dgm:pt modelId="{5DD676AC-07BA-42B3-A706-6AFBF586B977}" type="pres">
      <dgm:prSet presAssocID="{34279F97-80FF-4474-80B3-6D940C05E45C}" presName="txTwo" presStyleLbl="node2" presStyleIdx="2" presStyleCnt="3" custScaleY="39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00F948-CA2D-4064-A83B-2E10ACB01B34}" type="pres">
      <dgm:prSet presAssocID="{34279F97-80FF-4474-80B3-6D940C05E45C}" presName="parTransTwo" presStyleCnt="0"/>
      <dgm:spPr/>
    </dgm:pt>
    <dgm:pt modelId="{8E425F8D-75CF-4735-8F2C-4829368EDB6A}" type="pres">
      <dgm:prSet presAssocID="{34279F97-80FF-4474-80B3-6D940C05E45C}" presName="horzTwo" presStyleCnt="0"/>
      <dgm:spPr/>
    </dgm:pt>
    <dgm:pt modelId="{5DC149DE-97E2-4D54-92A8-43B8A929C7DC}" type="pres">
      <dgm:prSet presAssocID="{4EF8B90F-107E-44C1-810F-2F25C87C88A4}" presName="vertThree" presStyleCnt="0"/>
      <dgm:spPr/>
    </dgm:pt>
    <dgm:pt modelId="{FEA5006D-191A-42A0-94CB-A7F5D4DCE0F3}" type="pres">
      <dgm:prSet presAssocID="{4EF8B90F-107E-44C1-810F-2F25C87C88A4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CED81C-1A2B-4067-A10F-33192F724034}" type="pres">
      <dgm:prSet presAssocID="{4EF8B90F-107E-44C1-810F-2F25C87C88A4}" presName="horzThree" presStyleCnt="0"/>
      <dgm:spPr/>
    </dgm:pt>
  </dgm:ptLst>
  <dgm:cxnLst>
    <dgm:cxn modelId="{185D69A0-5E91-4851-955C-322DAE47EF27}" type="presOf" srcId="{4EF8B90F-107E-44C1-810F-2F25C87C88A4}" destId="{FEA5006D-191A-42A0-94CB-A7F5D4DCE0F3}" srcOrd="0" destOrd="0" presId="urn:microsoft.com/office/officeart/2005/8/layout/hierarchy4"/>
    <dgm:cxn modelId="{B54E5A1E-C27A-4323-9AF5-451CB3313FDE}" srcId="{716829A4-716B-4DA0-BB2B-7A5A63FDF010}" destId="{709CCFDA-A7AD-4AF4-980A-86909451918D}" srcOrd="0" destOrd="0" parTransId="{8F196C07-73D6-4C7A-AFDA-CED911AF3D62}" sibTransId="{9DABE9C5-3806-4C66-804D-C441D0D568A7}"/>
    <dgm:cxn modelId="{9C717A39-9378-4C86-AD1D-A393C177FEC9}" srcId="{E9456F31-FF55-46DC-9F12-0078F2E728A7}" destId="{C08BC2E2-6E31-42CD-A6FB-F1071DF74293}" srcOrd="0" destOrd="0" parTransId="{AD9B9D5C-2182-4695-8EED-0D01D7ED700F}" sibTransId="{0685207B-8B03-4654-922E-3B24154822CD}"/>
    <dgm:cxn modelId="{4E1968E3-42F8-4E53-85DF-6652335AE388}" srcId="{E9456F31-FF55-46DC-9F12-0078F2E728A7}" destId="{716829A4-716B-4DA0-BB2B-7A5A63FDF010}" srcOrd="1" destOrd="0" parTransId="{7E46727A-7168-4025-8B23-6A03E7712CB8}" sibTransId="{FD346C6A-8FA0-49B9-864C-D2CDD7BA0C27}"/>
    <dgm:cxn modelId="{0DDBACBA-8DEF-4B72-8B70-9BCDA8CC7380}" srcId="{E9456F31-FF55-46DC-9F12-0078F2E728A7}" destId="{34279F97-80FF-4474-80B3-6D940C05E45C}" srcOrd="2" destOrd="0" parTransId="{9113BFD5-D776-405A-8ACC-3DD9813E0487}" sibTransId="{3ACB48A3-AC82-47A6-A98F-DA9F6F70CDC3}"/>
    <dgm:cxn modelId="{03990173-4509-4D0D-B413-AA559951E8D1}" srcId="{34279F97-80FF-4474-80B3-6D940C05E45C}" destId="{4EF8B90F-107E-44C1-810F-2F25C87C88A4}" srcOrd="0" destOrd="0" parTransId="{C3DDE065-5875-403D-8FC3-58475032B85A}" sibTransId="{1E505190-C3E5-41A6-957D-6039C1AF92A6}"/>
    <dgm:cxn modelId="{A2B87CDC-28CF-4289-B998-9FF7988C5028}" type="presOf" srcId="{34279F97-80FF-4474-80B3-6D940C05E45C}" destId="{5DD676AC-07BA-42B3-A706-6AFBF586B977}" srcOrd="0" destOrd="0" presId="urn:microsoft.com/office/officeart/2005/8/layout/hierarchy4"/>
    <dgm:cxn modelId="{1A09AD11-C9AF-415D-91B6-C1BF481A174B}" srcId="{C08BC2E2-6E31-42CD-A6FB-F1071DF74293}" destId="{BF5CDA15-8A34-49D8-8E9B-CD067AB1969C}" srcOrd="0" destOrd="0" parTransId="{EC2CF340-C341-46C3-89CA-FC28A40DA0D6}" sibTransId="{754BD48A-81AB-415A-A307-639C19E67DB6}"/>
    <dgm:cxn modelId="{AA767ED3-3906-4D06-ACDE-4E2D916F7877}" type="presOf" srcId="{C08BC2E2-6E31-42CD-A6FB-F1071DF74293}" destId="{11DF6A43-9159-4AF0-A86E-8AADBA92E610}" srcOrd="0" destOrd="0" presId="urn:microsoft.com/office/officeart/2005/8/layout/hierarchy4"/>
    <dgm:cxn modelId="{623468F5-9FFF-470D-B9F5-079E357E0B46}" type="presOf" srcId="{D4072BFF-88EB-479B-859E-3EB95117216D}" destId="{FDCC9721-F31F-4474-BDCE-8960BD1D3451}" srcOrd="0" destOrd="0" presId="urn:microsoft.com/office/officeart/2005/8/layout/hierarchy4"/>
    <dgm:cxn modelId="{B778DCF2-8B5B-4715-B3BA-A3C088586BFC}" type="presOf" srcId="{BF5CDA15-8A34-49D8-8E9B-CD067AB1969C}" destId="{0437F811-B08A-4CEC-A1FA-C882065F71EC}" srcOrd="0" destOrd="0" presId="urn:microsoft.com/office/officeart/2005/8/layout/hierarchy4"/>
    <dgm:cxn modelId="{A4B791F7-C0D7-473F-9E8D-9B25FE2E0EE6}" type="presOf" srcId="{E9456F31-FF55-46DC-9F12-0078F2E728A7}" destId="{ADDC7F08-A560-4BE5-8C34-47D96CA6B4CC}" srcOrd="0" destOrd="0" presId="urn:microsoft.com/office/officeart/2005/8/layout/hierarchy4"/>
    <dgm:cxn modelId="{F25CAAAD-09AF-4A78-AC62-834594DCF6C5}" type="presOf" srcId="{716829A4-716B-4DA0-BB2B-7A5A63FDF010}" destId="{C11F4CD7-22B0-4D9F-A2EC-BAC93FDBD90A}" srcOrd="0" destOrd="0" presId="urn:microsoft.com/office/officeart/2005/8/layout/hierarchy4"/>
    <dgm:cxn modelId="{99340298-8D40-49B7-BAD7-DE89CBB34BC3}" type="presOf" srcId="{709CCFDA-A7AD-4AF4-980A-86909451918D}" destId="{1815B665-75A8-489C-99B3-6D22FCE9509F}" srcOrd="0" destOrd="0" presId="urn:microsoft.com/office/officeart/2005/8/layout/hierarchy4"/>
    <dgm:cxn modelId="{EBFB3F61-89F7-49A4-A201-0965FDC8F5D4}" srcId="{D4072BFF-88EB-479B-859E-3EB95117216D}" destId="{E9456F31-FF55-46DC-9F12-0078F2E728A7}" srcOrd="0" destOrd="0" parTransId="{D46CD97B-3B98-468A-AC97-11E4A9611CA3}" sibTransId="{CE04A910-BD60-4F95-9C66-26F2D042BA3E}"/>
    <dgm:cxn modelId="{DFC1FCFF-892E-4ACB-86B3-93564C9EA9EA}" type="presParOf" srcId="{FDCC9721-F31F-4474-BDCE-8960BD1D3451}" destId="{D300AB36-A27E-46A3-A3BD-485CB84F0C15}" srcOrd="0" destOrd="0" presId="urn:microsoft.com/office/officeart/2005/8/layout/hierarchy4"/>
    <dgm:cxn modelId="{852776D9-4AB3-42C2-880D-97A45E78BE31}" type="presParOf" srcId="{D300AB36-A27E-46A3-A3BD-485CB84F0C15}" destId="{ADDC7F08-A560-4BE5-8C34-47D96CA6B4CC}" srcOrd="0" destOrd="0" presId="urn:microsoft.com/office/officeart/2005/8/layout/hierarchy4"/>
    <dgm:cxn modelId="{7A362786-3E8A-4313-A065-55D5F2FDD837}" type="presParOf" srcId="{D300AB36-A27E-46A3-A3BD-485CB84F0C15}" destId="{B6D9CE84-21BC-4B86-9C46-0F3C1EA52DD0}" srcOrd="1" destOrd="0" presId="urn:microsoft.com/office/officeart/2005/8/layout/hierarchy4"/>
    <dgm:cxn modelId="{EAACA4B9-D2EC-4A83-A1D4-EB5C8E534FC1}" type="presParOf" srcId="{D300AB36-A27E-46A3-A3BD-485CB84F0C15}" destId="{A9E59FC0-0AC6-4ADB-843D-21C35EC8AA4A}" srcOrd="2" destOrd="0" presId="urn:microsoft.com/office/officeart/2005/8/layout/hierarchy4"/>
    <dgm:cxn modelId="{A51D8E30-82AC-40DE-887B-335245F00BEB}" type="presParOf" srcId="{A9E59FC0-0AC6-4ADB-843D-21C35EC8AA4A}" destId="{5D3D29B5-F526-4250-8898-4C2F3819C29B}" srcOrd="0" destOrd="0" presId="urn:microsoft.com/office/officeart/2005/8/layout/hierarchy4"/>
    <dgm:cxn modelId="{460B25A1-2C75-4737-A21E-D4676D037324}" type="presParOf" srcId="{5D3D29B5-F526-4250-8898-4C2F3819C29B}" destId="{11DF6A43-9159-4AF0-A86E-8AADBA92E610}" srcOrd="0" destOrd="0" presId="urn:microsoft.com/office/officeart/2005/8/layout/hierarchy4"/>
    <dgm:cxn modelId="{01F888CD-5667-42AB-93BB-FFE1E63987B7}" type="presParOf" srcId="{5D3D29B5-F526-4250-8898-4C2F3819C29B}" destId="{56DD7934-C613-479E-92B9-4AB6F2C7BAB4}" srcOrd="1" destOrd="0" presId="urn:microsoft.com/office/officeart/2005/8/layout/hierarchy4"/>
    <dgm:cxn modelId="{189DC4AD-00B5-4048-9F03-C1B242C8462F}" type="presParOf" srcId="{5D3D29B5-F526-4250-8898-4C2F3819C29B}" destId="{8FBB2844-8452-4835-BFDE-4B2D8B8497B7}" srcOrd="2" destOrd="0" presId="urn:microsoft.com/office/officeart/2005/8/layout/hierarchy4"/>
    <dgm:cxn modelId="{43EDBA38-029F-48A4-8079-D8E4D01664DC}" type="presParOf" srcId="{8FBB2844-8452-4835-BFDE-4B2D8B8497B7}" destId="{34E75BB9-AFEC-487B-B56E-1A19BE739D30}" srcOrd="0" destOrd="0" presId="urn:microsoft.com/office/officeart/2005/8/layout/hierarchy4"/>
    <dgm:cxn modelId="{2D64EF03-C2E8-4395-B680-63D41FA6C8EA}" type="presParOf" srcId="{34E75BB9-AFEC-487B-B56E-1A19BE739D30}" destId="{0437F811-B08A-4CEC-A1FA-C882065F71EC}" srcOrd="0" destOrd="0" presId="urn:microsoft.com/office/officeart/2005/8/layout/hierarchy4"/>
    <dgm:cxn modelId="{45D15617-54CA-49F5-95A3-6DA7CAE05302}" type="presParOf" srcId="{34E75BB9-AFEC-487B-B56E-1A19BE739D30}" destId="{7C92E670-7F5D-4892-8F19-3388B77DF132}" srcOrd="1" destOrd="0" presId="urn:microsoft.com/office/officeart/2005/8/layout/hierarchy4"/>
    <dgm:cxn modelId="{981DCAC2-7CDC-4BA4-874E-0BC511BC4601}" type="presParOf" srcId="{A9E59FC0-0AC6-4ADB-843D-21C35EC8AA4A}" destId="{3F65D5C6-E36D-4EB1-ADCA-72068A8AE25D}" srcOrd="1" destOrd="0" presId="urn:microsoft.com/office/officeart/2005/8/layout/hierarchy4"/>
    <dgm:cxn modelId="{2F0F67D2-C018-4A01-9F7B-3A0EBF77236F}" type="presParOf" srcId="{A9E59FC0-0AC6-4ADB-843D-21C35EC8AA4A}" destId="{CD8AE120-DB55-4A24-9B63-BAF0E1E954F5}" srcOrd="2" destOrd="0" presId="urn:microsoft.com/office/officeart/2005/8/layout/hierarchy4"/>
    <dgm:cxn modelId="{45CA4AC5-2CB1-4529-89C7-11ED2DFA4295}" type="presParOf" srcId="{CD8AE120-DB55-4A24-9B63-BAF0E1E954F5}" destId="{C11F4CD7-22B0-4D9F-A2EC-BAC93FDBD90A}" srcOrd="0" destOrd="0" presId="urn:microsoft.com/office/officeart/2005/8/layout/hierarchy4"/>
    <dgm:cxn modelId="{6FA05222-46A2-4E86-8056-E0348FB1837D}" type="presParOf" srcId="{CD8AE120-DB55-4A24-9B63-BAF0E1E954F5}" destId="{B7595E72-F7F4-4839-A58A-53822C1FFF51}" srcOrd="1" destOrd="0" presId="urn:microsoft.com/office/officeart/2005/8/layout/hierarchy4"/>
    <dgm:cxn modelId="{A04C0E02-7F3C-4B06-BA4F-DBE9B669A1F5}" type="presParOf" srcId="{CD8AE120-DB55-4A24-9B63-BAF0E1E954F5}" destId="{572C7735-BFAA-4A2C-9690-D3D7491359A8}" srcOrd="2" destOrd="0" presId="urn:microsoft.com/office/officeart/2005/8/layout/hierarchy4"/>
    <dgm:cxn modelId="{D284159F-7847-4883-AF28-FC543AC05563}" type="presParOf" srcId="{572C7735-BFAA-4A2C-9690-D3D7491359A8}" destId="{A76646C0-BAE3-4506-ADE5-7321A4F770BB}" srcOrd="0" destOrd="0" presId="urn:microsoft.com/office/officeart/2005/8/layout/hierarchy4"/>
    <dgm:cxn modelId="{E9286BE7-CFC4-4CF8-98D8-20D719906A70}" type="presParOf" srcId="{A76646C0-BAE3-4506-ADE5-7321A4F770BB}" destId="{1815B665-75A8-489C-99B3-6D22FCE9509F}" srcOrd="0" destOrd="0" presId="urn:microsoft.com/office/officeart/2005/8/layout/hierarchy4"/>
    <dgm:cxn modelId="{B35074AD-4F49-4C83-8D48-A696F2434519}" type="presParOf" srcId="{A76646C0-BAE3-4506-ADE5-7321A4F770BB}" destId="{AEC24FA0-9307-401F-92B4-16658D145E17}" srcOrd="1" destOrd="0" presId="urn:microsoft.com/office/officeart/2005/8/layout/hierarchy4"/>
    <dgm:cxn modelId="{8F20378B-D3EF-4759-B4A6-A102759B65B3}" type="presParOf" srcId="{A9E59FC0-0AC6-4ADB-843D-21C35EC8AA4A}" destId="{AEE6BDA8-CEC4-416E-B351-23F3E68F7075}" srcOrd="3" destOrd="0" presId="urn:microsoft.com/office/officeart/2005/8/layout/hierarchy4"/>
    <dgm:cxn modelId="{2E27794E-4844-41E0-88C7-4625B8CF816E}" type="presParOf" srcId="{A9E59FC0-0AC6-4ADB-843D-21C35EC8AA4A}" destId="{5D5396B6-98C2-415F-B952-1639F12DD3CA}" srcOrd="4" destOrd="0" presId="urn:microsoft.com/office/officeart/2005/8/layout/hierarchy4"/>
    <dgm:cxn modelId="{C50F69BC-A60C-48AC-866E-33710A2DC00C}" type="presParOf" srcId="{5D5396B6-98C2-415F-B952-1639F12DD3CA}" destId="{5DD676AC-07BA-42B3-A706-6AFBF586B977}" srcOrd="0" destOrd="0" presId="urn:microsoft.com/office/officeart/2005/8/layout/hierarchy4"/>
    <dgm:cxn modelId="{2AC452A1-A2EE-4013-953C-5EE37EDA7643}" type="presParOf" srcId="{5D5396B6-98C2-415F-B952-1639F12DD3CA}" destId="{7800F948-CA2D-4064-A83B-2E10ACB01B34}" srcOrd="1" destOrd="0" presId="urn:microsoft.com/office/officeart/2005/8/layout/hierarchy4"/>
    <dgm:cxn modelId="{B3614885-4389-4D0F-B617-05E644C13390}" type="presParOf" srcId="{5D5396B6-98C2-415F-B952-1639F12DD3CA}" destId="{8E425F8D-75CF-4735-8F2C-4829368EDB6A}" srcOrd="2" destOrd="0" presId="urn:microsoft.com/office/officeart/2005/8/layout/hierarchy4"/>
    <dgm:cxn modelId="{66A22000-5625-48AB-8ECB-3E8D36DA5E43}" type="presParOf" srcId="{8E425F8D-75CF-4735-8F2C-4829368EDB6A}" destId="{5DC149DE-97E2-4D54-92A8-43B8A929C7DC}" srcOrd="0" destOrd="0" presId="urn:microsoft.com/office/officeart/2005/8/layout/hierarchy4"/>
    <dgm:cxn modelId="{4E920744-3582-4846-A0E3-A3DDDB0EAD6B}" type="presParOf" srcId="{5DC149DE-97E2-4D54-92A8-43B8A929C7DC}" destId="{FEA5006D-191A-42A0-94CB-A7F5D4DCE0F3}" srcOrd="0" destOrd="0" presId="urn:microsoft.com/office/officeart/2005/8/layout/hierarchy4"/>
    <dgm:cxn modelId="{254A885B-7A5F-4648-911E-36930F88353B}" type="presParOf" srcId="{5DC149DE-97E2-4D54-92A8-43B8A929C7DC}" destId="{23CED81C-1A2B-4067-A10F-33192F724034}" srcOrd="1" destOrd="0" presId="urn:microsoft.com/office/officeart/2005/8/layout/hierarchy4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DC7F08-A560-4BE5-8C34-47D96CA6B4CC}">
      <dsp:nvSpPr>
        <dsp:cNvPr id="0" name=""/>
        <dsp:cNvSpPr/>
      </dsp:nvSpPr>
      <dsp:spPr>
        <a:xfrm>
          <a:off x="0" y="0"/>
          <a:ext cx="8223684" cy="7348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Times New Roman" pitchFamily="18" charset="0"/>
              <a:cs typeface="Times New Roman" pitchFamily="18" charset="0"/>
            </a:rPr>
            <a:t>Раздел программы</a:t>
          </a:r>
          <a:endParaRPr lang="ru-RU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23" y="21523"/>
        <a:ext cx="8180638" cy="691787"/>
      </dsp:txXfrm>
    </dsp:sp>
    <dsp:sp modelId="{11DF6A43-9159-4AF0-A86E-8AADBA92E610}">
      <dsp:nvSpPr>
        <dsp:cNvPr id="0" name=""/>
        <dsp:cNvSpPr/>
      </dsp:nvSpPr>
      <dsp:spPr>
        <a:xfrm>
          <a:off x="10984" y="990960"/>
          <a:ext cx="2590792" cy="12740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Целевой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300" y="1028276"/>
        <a:ext cx="2516160" cy="1199418"/>
      </dsp:txXfrm>
    </dsp:sp>
    <dsp:sp modelId="{0437F811-B08A-4CEC-A1FA-C882065F71EC}">
      <dsp:nvSpPr>
        <dsp:cNvPr id="0" name=""/>
        <dsp:cNvSpPr/>
      </dsp:nvSpPr>
      <dsp:spPr>
        <a:xfrm>
          <a:off x="0" y="2524385"/>
          <a:ext cx="2590792" cy="28841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Состоящий из пояснительной записи и целевых ориентиров</a:t>
          </a:r>
          <a:endParaRPr lang="ru-RU" sz="2400" kern="1200" dirty="0"/>
        </a:p>
      </dsp:txBody>
      <dsp:txXfrm>
        <a:off x="75882" y="2600267"/>
        <a:ext cx="2439028" cy="2732389"/>
      </dsp:txXfrm>
    </dsp:sp>
    <dsp:sp modelId="{C11F4CD7-22B0-4D9F-A2EC-BAC93FDBD90A}">
      <dsp:nvSpPr>
        <dsp:cNvPr id="0" name=""/>
        <dsp:cNvSpPr/>
      </dsp:nvSpPr>
      <dsp:spPr>
        <a:xfrm>
          <a:off x="2819403" y="990960"/>
          <a:ext cx="2590792" cy="13007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Содержательный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7500" y="1029057"/>
        <a:ext cx="2514598" cy="1224517"/>
      </dsp:txXfrm>
    </dsp:sp>
    <dsp:sp modelId="{1815B665-75A8-489C-99B3-6D22FCE9509F}">
      <dsp:nvSpPr>
        <dsp:cNvPr id="0" name=""/>
        <dsp:cNvSpPr/>
      </dsp:nvSpPr>
      <dsp:spPr>
        <a:xfrm>
          <a:off x="2828911" y="2571776"/>
          <a:ext cx="2590792" cy="27301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Отражает общее содержание основной </a:t>
          </a:r>
          <a:r>
            <a:rPr lang="ru-RU" sz="2200" kern="1200" dirty="0" smtClean="0"/>
            <a:t>образовательной</a:t>
          </a:r>
          <a:r>
            <a:rPr lang="ru-RU" sz="2400" kern="1200" dirty="0" smtClean="0"/>
            <a:t> программы</a:t>
          </a:r>
          <a:endParaRPr lang="ru-RU" sz="2400" kern="1200" dirty="0"/>
        </a:p>
      </dsp:txBody>
      <dsp:txXfrm>
        <a:off x="2904793" y="2647658"/>
        <a:ext cx="2439028" cy="2578352"/>
      </dsp:txXfrm>
    </dsp:sp>
    <dsp:sp modelId="{5DD676AC-07BA-42B3-A706-6AFBF586B977}">
      <dsp:nvSpPr>
        <dsp:cNvPr id="0" name=""/>
        <dsp:cNvSpPr/>
      </dsp:nvSpPr>
      <dsp:spPr>
        <a:xfrm>
          <a:off x="5627822" y="990960"/>
          <a:ext cx="2590792" cy="1186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Организационный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62575" y="1025713"/>
        <a:ext cx="2521286" cy="1117041"/>
      </dsp:txXfrm>
    </dsp:sp>
    <dsp:sp modelId="{FEA5006D-191A-42A0-94CB-A7F5D4DCE0F3}">
      <dsp:nvSpPr>
        <dsp:cNvPr id="0" name=""/>
        <dsp:cNvSpPr/>
      </dsp:nvSpPr>
      <dsp:spPr>
        <a:xfrm>
          <a:off x="5627822" y="2431789"/>
          <a:ext cx="2590792" cy="29956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400" kern="1200" dirty="0" smtClean="0">
              <a:latin typeface="Times New Roman" pitchFamily="18" charset="0"/>
              <a:cs typeface="Times New Roman" pitchFamily="18" charset="0"/>
            </a:rPr>
            <a:t>Отражает режимы дня, особенности развивающей среды, работу с социальными партнерами и т.д.</a:t>
          </a:r>
        </a:p>
      </dsp:txBody>
      <dsp:txXfrm>
        <a:off x="5703704" y="2507671"/>
        <a:ext cx="2439028" cy="2843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9CA3-682A-463F-96E0-0314E84EEC35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868F4-90A1-406F-B6A8-ADE052B82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proshkolu.ru/content/media/pic/std/1000000/958000/957218-b0a2c85c3a5624a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928670"/>
            <a:ext cx="6715172" cy="5143536"/>
          </a:xfrm>
        </p:spPr>
        <p:txBody>
          <a:bodyPr>
            <a:noAutofit/>
          </a:bodyPr>
          <a:lstStyle/>
          <a:p>
            <a:r>
              <a:rPr lang="tt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муниципального бюджетного дошкольного образовательного учреждения </a:t>
            </a:r>
            <a:r>
              <a:rPr lang="ru-RU" sz="2800" dirty="0" err="1" smtClean="0">
                <a:solidFill>
                  <a:srgbClr val="C00000"/>
                </a:solidFill>
              </a:rPr>
              <a:t>Шуганкинский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детский сад «</a:t>
            </a:r>
            <a:r>
              <a:rPr lang="ru-RU" sz="2800" dirty="0" err="1" smtClean="0">
                <a:solidFill>
                  <a:srgbClr val="C00000"/>
                </a:solidFill>
              </a:rPr>
              <a:t>Каенкай</a:t>
            </a:r>
            <a:r>
              <a:rPr lang="ru-RU" sz="2800" dirty="0" smtClean="0">
                <a:solidFill>
                  <a:srgbClr val="C00000"/>
                </a:solidFill>
              </a:rPr>
              <a:t>» </a:t>
            </a:r>
            <a:r>
              <a:rPr lang="ru-RU" sz="2800" dirty="0" err="1" smtClean="0">
                <a:solidFill>
                  <a:srgbClr val="C00000"/>
                </a:solidFill>
              </a:rPr>
              <a:t>Муслюмовского</a:t>
            </a:r>
            <a:r>
              <a:rPr lang="ru-RU" sz="2800" dirty="0" smtClean="0">
                <a:solidFill>
                  <a:srgbClr val="C00000"/>
                </a:solidFill>
              </a:rPr>
              <a:t> муниципального района Республики Татарстан</a:t>
            </a:r>
            <a:endParaRPr lang="tt-RU" sz="28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аналитико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синтетической активности как предпосылки обучения грамоте.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 rot="10800000" flipV="1">
            <a:off x="5000628" y="3157979"/>
            <a:ext cx="414337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ymbol" pitchFamily="18" charset="2"/>
              </a:rPr>
              <a:t>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предполагает развитие предпосылок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 модельной, музыкальной и др.)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21788566"/>
            <a:ext cx="5284793" cy="273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5214942" y="1285860"/>
            <a:ext cx="364333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опорно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программы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 формы, способы, методы и средства реализации Программы</a:t>
            </a:r>
            <a:r>
              <a:rPr lang="tt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         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Часть Программы</a:t>
            </a:r>
            <a:r>
              <a:rPr lang="tt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разработанная с учетом национального регионального компонента.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Основной образовательной программы Учреждения отражает: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Содержание региональной программы дошкольного образования, специфику национально-культурных, демографических, климатических условий, в которых осуществляется образовательный процесс</a:t>
            </a:r>
            <a:r>
              <a:rPr lang="tt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направление деятельности учреждения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Эстетическое  воспитание детей в условиях ФГОС ДО.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представлена реализацией регионального учебного методического комплекта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УМК “Изучаем русский язык” - формирование правильной речи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татароязычных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дошкольного возраста.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УМК “Изучаем русский язык” разработаны для: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средней группы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старшей группы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подготовительной к школе группы.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компонент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компонент составлен с учетом национальных и региональных особенностей Республики Татарстан, который предусматривает следующие направления деятельности: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природой родного края, формирование экологической культуры.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 реализуется Региональная программа дошкольного образования.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Төбәкнең мәктәпкәчә белем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 программасы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Р.К.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Казань, РИЦ, 2012г.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fantik47.rusedu.net/gallery/3117/fon_risovanie_cvetov.jpg"/>
          <p:cNvPicPr>
            <a:picLocks noGrp="1"/>
          </p:cNvPicPr>
          <p:nvPr>
            <p:ph idx="1"/>
          </p:nvPr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00298" y="642918"/>
            <a:ext cx="5143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b="1" i="1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972452" cy="1000132"/>
          </a:xfrm>
        </p:spPr>
        <p:txBody>
          <a:bodyPr>
            <a:normAutofit/>
          </a:bodyPr>
          <a:lstStyle/>
          <a:p>
            <a:pPr algn="ctr"/>
            <a:r>
              <a:rPr lang="tt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785794"/>
            <a:ext cx="7858180" cy="535785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600" dirty="0"/>
          </a:p>
          <a:p>
            <a:pPr marL="342900" lvl="1" indent="-342900">
              <a:buFont typeface="Arial" charset="0"/>
              <a:buChar char="•"/>
            </a:pPr>
            <a:r>
              <a:rPr lang="tt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содержание и организацию педагогического процесса в дошкольной образовательной организации.</a:t>
            </a:r>
          </a:p>
          <a:p>
            <a:pPr marL="342900" lvl="1" indent="-342900">
              <a:buFont typeface="Arial" charset="0"/>
              <a:buChar char="•"/>
            </a:pPr>
            <a:r>
              <a:rPr lang="tt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программы являбтся задачи, выделенные в ФГОС дошкольного образования.</a:t>
            </a:r>
          </a:p>
          <a:p>
            <a:pPr marL="342900" lvl="1" indent="-342900">
              <a:buFont typeface="Arial" charset="0"/>
              <a:buChar char="•"/>
            </a:pPr>
            <a:r>
              <a:rPr lang="tt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 одной образовательной организации могут действовать по основе различных программ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285728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457200" y="857233"/>
          <a:ext cx="8229600" cy="5429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57356" y="428604"/>
            <a:ext cx="6215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 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 муниципального бюджетного дошкольного образовательного учреждения  </a:t>
            </a:r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Шуганкинский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</a:t>
            </a:r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Каенкай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это нормативно-управленческий документ детского сада, характеризующий специфику содержания образования и особенности организации учебно-воспитательного процесса.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программы дошкольного образования разрабатывается в соответствии с современными основными документами, регламентирующими деятельность ДОУ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tt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ООП дошкольного образования (Целевые ориентиры программы)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овладевает основными культурными способами деятельности, проявляет инициативу и самостоятельность, способен к выбору; 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установкой положительного отношения к миру, другим людям и самому себе, активно взаимодействует со сверстниками и взрослыми; 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достаточно хорошо владеет устной речью, может выражать свои мысли и желания;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условиям реализации ООП Дошкольного образования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1571612"/>
            <a:ext cx="8329642" cy="4554551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2857488" y="1714488"/>
            <a:ext cx="3571900" cy="2286016"/>
            <a:chOff x="1767173" y="461599"/>
            <a:chExt cx="2428892" cy="2021159"/>
          </a:xfrm>
        </p:grpSpPr>
        <p:sp>
          <p:nvSpPr>
            <p:cNvPr id="55" name="Овал 54"/>
            <p:cNvSpPr/>
            <p:nvPr/>
          </p:nvSpPr>
          <p:spPr>
            <a:xfrm>
              <a:off x="1767173" y="461599"/>
              <a:ext cx="2428892" cy="20211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2010062" y="1093212"/>
              <a:ext cx="1894536" cy="947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dirty="0" smtClean="0">
                  <a:latin typeface="Times New Roman" pitchFamily="18" charset="0"/>
                  <a:cs typeface="Times New Roman" pitchFamily="18" charset="0"/>
                </a:rPr>
                <a:t>Требования</a:t>
              </a:r>
              <a:endParaRPr lang="ru-RU" sz="4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flipV="1">
            <a:off x="5929322" y="2143115"/>
            <a:ext cx="1714512" cy="844879"/>
            <a:chOff x="3985235" y="2046007"/>
            <a:chExt cx="402756" cy="51463"/>
          </a:xfrm>
        </p:grpSpPr>
        <p:sp>
          <p:nvSpPr>
            <p:cNvPr id="47" name="Прямая соединительная линия 11"/>
            <p:cNvSpPr/>
            <p:nvPr/>
          </p:nvSpPr>
          <p:spPr>
            <a:xfrm>
              <a:off x="4096354" y="2070045"/>
              <a:ext cx="291637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рямая соединительная линия 12"/>
            <p:cNvSpPr/>
            <p:nvPr/>
          </p:nvSpPr>
          <p:spPr>
            <a:xfrm>
              <a:off x="3985235" y="2046007"/>
              <a:ext cx="14581" cy="14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715140" y="1643050"/>
            <a:ext cx="2214577" cy="2095570"/>
            <a:chOff x="4231939" y="1493253"/>
            <a:chExt cx="967134" cy="1120090"/>
          </a:xfrm>
        </p:grpSpPr>
        <p:sp>
          <p:nvSpPr>
            <p:cNvPr id="45" name="Овал 44"/>
            <p:cNvSpPr/>
            <p:nvPr/>
          </p:nvSpPr>
          <p:spPr>
            <a:xfrm>
              <a:off x="4231939" y="1493253"/>
              <a:ext cx="967134" cy="112009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Овал 14"/>
            <p:cNvSpPr/>
            <p:nvPr/>
          </p:nvSpPr>
          <p:spPr>
            <a:xfrm>
              <a:off x="4231939" y="1607805"/>
              <a:ext cx="904738" cy="841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Материально-техническое обеспечение</a:t>
              </a: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643570" y="3786190"/>
            <a:ext cx="428628" cy="714380"/>
            <a:chOff x="3698843" y="2559645"/>
            <a:chExt cx="27425" cy="246118"/>
          </a:xfrm>
        </p:grpSpPr>
        <p:sp>
          <p:nvSpPr>
            <p:cNvPr id="43" name="Прямая соединительная линия 15"/>
            <p:cNvSpPr/>
            <p:nvPr/>
          </p:nvSpPr>
          <p:spPr>
            <a:xfrm rot="2700000">
              <a:off x="3589497" y="2668991"/>
              <a:ext cx="246118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6118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рямая соединительная линия 16"/>
            <p:cNvSpPr/>
            <p:nvPr/>
          </p:nvSpPr>
          <p:spPr>
            <a:xfrm rot="2700000">
              <a:off x="3706404" y="2676551"/>
              <a:ext cx="12305" cy="123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000760" y="3929066"/>
            <a:ext cx="2643206" cy="2000263"/>
            <a:chOff x="3610947" y="2620972"/>
            <a:chExt cx="1186726" cy="1106970"/>
          </a:xfrm>
        </p:grpSpPr>
        <p:sp>
          <p:nvSpPr>
            <p:cNvPr id="41" name="Овал 40"/>
            <p:cNvSpPr/>
            <p:nvPr/>
          </p:nvSpPr>
          <p:spPr>
            <a:xfrm>
              <a:off x="3610947" y="2620972"/>
              <a:ext cx="1186726" cy="11069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dirty="0" smtClean="0"/>
                <a:t>Группа </a:t>
              </a:r>
              <a:r>
                <a:rPr lang="ru-RU" dirty="0" err="1" smtClean="0"/>
                <a:t>психолого</a:t>
              </a:r>
              <a:r>
                <a:rPr lang="ru-RU" dirty="0" smtClean="0"/>
                <a:t>- педагогических требований а освоению ООП ДО</a:t>
              </a:r>
              <a:endParaRPr lang="ru-RU" dirty="0"/>
            </a:p>
          </p:txBody>
        </p:sp>
        <p:sp>
          <p:nvSpPr>
            <p:cNvPr id="42" name="Овал 18"/>
            <p:cNvSpPr/>
            <p:nvPr/>
          </p:nvSpPr>
          <p:spPr>
            <a:xfrm>
              <a:off x="3784739" y="2783084"/>
              <a:ext cx="839142" cy="7827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88381" y="3949177"/>
            <a:ext cx="27425" cy="248020"/>
            <a:chOff x="3069438" y="2823900"/>
            <a:chExt cx="27425" cy="248020"/>
          </a:xfrm>
        </p:grpSpPr>
        <p:sp>
          <p:nvSpPr>
            <p:cNvPr id="39" name="Прямая соединительная линия 19"/>
            <p:cNvSpPr/>
            <p:nvPr/>
          </p:nvSpPr>
          <p:spPr>
            <a:xfrm rot="5400000">
              <a:off x="2959141" y="2934197"/>
              <a:ext cx="248020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8020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Прямая соединительная линия 20"/>
            <p:cNvSpPr/>
            <p:nvPr/>
          </p:nvSpPr>
          <p:spPr>
            <a:xfrm rot="5400000">
              <a:off x="3076950" y="2941709"/>
              <a:ext cx="12401" cy="124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357554" y="4143380"/>
            <a:ext cx="2428892" cy="1928825"/>
            <a:chOff x="2500959" y="3071920"/>
            <a:chExt cx="1164384" cy="1133872"/>
          </a:xfrm>
        </p:grpSpPr>
        <p:sp>
          <p:nvSpPr>
            <p:cNvPr id="37" name="Овал 36"/>
            <p:cNvSpPr/>
            <p:nvPr/>
          </p:nvSpPr>
          <p:spPr>
            <a:xfrm>
              <a:off x="2500959" y="3071920"/>
              <a:ext cx="1164384" cy="113387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Овал 22"/>
            <p:cNvSpPr/>
            <p:nvPr/>
          </p:nvSpPr>
          <p:spPr>
            <a:xfrm>
              <a:off x="2671479" y="3237972"/>
              <a:ext cx="891124" cy="8017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Предметно- развивающая среда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214546" y="3786190"/>
            <a:ext cx="1050837" cy="357190"/>
            <a:chOff x="2314553" y="2675674"/>
            <a:chExt cx="265019" cy="27425"/>
          </a:xfrm>
        </p:grpSpPr>
        <p:sp>
          <p:nvSpPr>
            <p:cNvPr id="35" name="Прямая соединительная линия 23"/>
            <p:cNvSpPr/>
            <p:nvPr/>
          </p:nvSpPr>
          <p:spPr>
            <a:xfrm rot="8100000">
              <a:off x="2314553" y="2675674"/>
              <a:ext cx="265019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65019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рямая соединительная линия 24"/>
            <p:cNvSpPr/>
            <p:nvPr/>
          </p:nvSpPr>
          <p:spPr>
            <a:xfrm rot="18900000">
              <a:off x="2440437" y="2682761"/>
              <a:ext cx="13250" cy="13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57159" y="3777100"/>
            <a:ext cx="2714644" cy="2009354"/>
            <a:chOff x="1371458" y="2651823"/>
            <a:chExt cx="938086" cy="1045267"/>
          </a:xfrm>
        </p:grpSpPr>
        <p:sp>
          <p:nvSpPr>
            <p:cNvPr id="33" name="Овал 32"/>
            <p:cNvSpPr/>
            <p:nvPr/>
          </p:nvSpPr>
          <p:spPr>
            <a:xfrm>
              <a:off x="1371458" y="2651823"/>
              <a:ext cx="938086" cy="10452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Овал 26"/>
            <p:cNvSpPr/>
            <p:nvPr/>
          </p:nvSpPr>
          <p:spPr>
            <a:xfrm>
              <a:off x="1462240" y="2805200"/>
              <a:ext cx="726260" cy="7388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Финансово- экономическое обеспечение</a:t>
              </a:r>
              <a:r>
                <a:rPr lang="ru-RU" sz="14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57158" y="1571612"/>
            <a:ext cx="2143140" cy="2023395"/>
            <a:chOff x="907040" y="1483536"/>
            <a:chExt cx="820173" cy="1057632"/>
          </a:xfrm>
        </p:grpSpPr>
        <p:sp>
          <p:nvSpPr>
            <p:cNvPr id="29" name="Овал 28"/>
            <p:cNvSpPr/>
            <p:nvPr/>
          </p:nvSpPr>
          <p:spPr>
            <a:xfrm>
              <a:off x="907040" y="1483536"/>
              <a:ext cx="820173" cy="10576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Овал 30"/>
            <p:cNvSpPr/>
            <p:nvPr/>
          </p:nvSpPr>
          <p:spPr>
            <a:xfrm>
              <a:off x="934379" y="1638423"/>
              <a:ext cx="765495" cy="7478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Кадровое обеспечение</a:t>
              </a:r>
              <a:endParaRPr lang="ru-RU" sz="28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 flipV="1">
            <a:off x="2428860" y="2214554"/>
            <a:ext cx="4870845" cy="844879"/>
            <a:chOff x="2956448" y="2046007"/>
            <a:chExt cx="1431543" cy="51463"/>
          </a:xfrm>
        </p:grpSpPr>
        <p:sp>
          <p:nvSpPr>
            <p:cNvPr id="58" name="Прямая соединительная линия 11"/>
            <p:cNvSpPr/>
            <p:nvPr/>
          </p:nvSpPr>
          <p:spPr>
            <a:xfrm>
              <a:off x="2956448" y="2075713"/>
              <a:ext cx="1431543" cy="2175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Прямая соединительная линия 12"/>
            <p:cNvSpPr/>
            <p:nvPr/>
          </p:nvSpPr>
          <p:spPr>
            <a:xfrm>
              <a:off x="3985235" y="2046007"/>
              <a:ext cx="14581" cy="14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pSp>
        <p:nvGrpSpPr>
          <p:cNvPr id="40" name="Группа 39"/>
          <p:cNvGrpSpPr/>
          <p:nvPr/>
        </p:nvGrpSpPr>
        <p:grpSpPr>
          <a:xfrm>
            <a:off x="2786050" y="1214422"/>
            <a:ext cx="3357586" cy="2786082"/>
            <a:chOff x="1767173" y="461599"/>
            <a:chExt cx="2428892" cy="2021159"/>
          </a:xfrm>
        </p:grpSpPr>
        <p:sp>
          <p:nvSpPr>
            <p:cNvPr id="41" name="Овал 40"/>
            <p:cNvSpPr/>
            <p:nvPr/>
          </p:nvSpPr>
          <p:spPr>
            <a:xfrm>
              <a:off x="1767173" y="461599"/>
              <a:ext cx="2428892" cy="20211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Овал 4"/>
            <p:cNvSpPr/>
            <p:nvPr/>
          </p:nvSpPr>
          <p:spPr>
            <a:xfrm>
              <a:off x="2010062" y="1093212"/>
              <a:ext cx="1894536" cy="947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 smtClean="0">
                  <a:latin typeface="Times New Roman" pitchFamily="18" charset="0"/>
                  <a:cs typeface="Times New Roman" pitchFamily="18" charset="0"/>
                </a:rPr>
                <a:t>Основные образовательные области</a:t>
              </a:r>
              <a:endParaRPr lang="ru-RU" sz="4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 flipV="1">
            <a:off x="5929322" y="2143115"/>
            <a:ext cx="1714512" cy="844879"/>
            <a:chOff x="3985235" y="2046007"/>
            <a:chExt cx="402756" cy="51463"/>
          </a:xfrm>
        </p:grpSpPr>
        <p:sp>
          <p:nvSpPr>
            <p:cNvPr id="44" name="Прямая соединительная линия 11"/>
            <p:cNvSpPr/>
            <p:nvPr/>
          </p:nvSpPr>
          <p:spPr>
            <a:xfrm>
              <a:off x="4096354" y="2070045"/>
              <a:ext cx="291637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ая соединительная линия 12"/>
            <p:cNvSpPr/>
            <p:nvPr/>
          </p:nvSpPr>
          <p:spPr>
            <a:xfrm>
              <a:off x="3985235" y="2046007"/>
              <a:ext cx="14581" cy="14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5643570" y="3786190"/>
            <a:ext cx="428628" cy="714380"/>
            <a:chOff x="3698843" y="2559645"/>
            <a:chExt cx="27425" cy="246118"/>
          </a:xfrm>
        </p:grpSpPr>
        <p:sp>
          <p:nvSpPr>
            <p:cNvPr id="47" name="Прямая соединительная линия 15"/>
            <p:cNvSpPr/>
            <p:nvPr/>
          </p:nvSpPr>
          <p:spPr>
            <a:xfrm rot="2700000">
              <a:off x="3589497" y="2668991"/>
              <a:ext cx="246118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6118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рямая соединительная линия 16"/>
            <p:cNvSpPr/>
            <p:nvPr/>
          </p:nvSpPr>
          <p:spPr>
            <a:xfrm rot="2700000">
              <a:off x="3706404" y="2676551"/>
              <a:ext cx="12305" cy="123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000760" y="3929066"/>
            <a:ext cx="2643206" cy="2357454"/>
            <a:chOff x="3610947" y="2620972"/>
            <a:chExt cx="1186726" cy="1106970"/>
          </a:xfrm>
        </p:grpSpPr>
        <p:sp>
          <p:nvSpPr>
            <p:cNvPr id="50" name="Овал 49"/>
            <p:cNvSpPr/>
            <p:nvPr/>
          </p:nvSpPr>
          <p:spPr>
            <a:xfrm>
              <a:off x="3610947" y="2620972"/>
              <a:ext cx="1186726" cy="11069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400" dirty="0" smtClean="0"/>
                <a:t>Художественно- эстетическое развитие</a:t>
              </a:r>
              <a:endParaRPr lang="ru-RU" sz="2400" dirty="0"/>
            </a:p>
          </p:txBody>
        </p:sp>
        <p:sp>
          <p:nvSpPr>
            <p:cNvPr id="51" name="Овал 18"/>
            <p:cNvSpPr/>
            <p:nvPr/>
          </p:nvSpPr>
          <p:spPr>
            <a:xfrm>
              <a:off x="3784739" y="2783084"/>
              <a:ext cx="839142" cy="7827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4588381" y="3949177"/>
            <a:ext cx="27425" cy="248020"/>
            <a:chOff x="3069438" y="2823900"/>
            <a:chExt cx="27425" cy="248020"/>
          </a:xfrm>
        </p:grpSpPr>
        <p:sp>
          <p:nvSpPr>
            <p:cNvPr id="53" name="Прямая соединительная линия 19"/>
            <p:cNvSpPr/>
            <p:nvPr/>
          </p:nvSpPr>
          <p:spPr>
            <a:xfrm rot="5400000">
              <a:off x="2959141" y="2934197"/>
              <a:ext cx="248020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8020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Прямая соединительная линия 20"/>
            <p:cNvSpPr/>
            <p:nvPr/>
          </p:nvSpPr>
          <p:spPr>
            <a:xfrm rot="5400000">
              <a:off x="3076950" y="2941709"/>
              <a:ext cx="12401" cy="124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2214546" y="3786190"/>
            <a:ext cx="1050837" cy="357190"/>
            <a:chOff x="2314553" y="2675674"/>
            <a:chExt cx="265019" cy="27425"/>
          </a:xfrm>
        </p:grpSpPr>
        <p:sp>
          <p:nvSpPr>
            <p:cNvPr id="56" name="Прямая соединительная линия 23"/>
            <p:cNvSpPr/>
            <p:nvPr/>
          </p:nvSpPr>
          <p:spPr>
            <a:xfrm rot="8100000">
              <a:off x="2314553" y="2675674"/>
              <a:ext cx="265019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65019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Прямая соединительная линия 24"/>
            <p:cNvSpPr/>
            <p:nvPr/>
          </p:nvSpPr>
          <p:spPr>
            <a:xfrm rot="18900000">
              <a:off x="2440437" y="2682761"/>
              <a:ext cx="13250" cy="13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0" y="3786190"/>
            <a:ext cx="2714644" cy="2437982"/>
            <a:chOff x="1371458" y="2651823"/>
            <a:chExt cx="938086" cy="1045267"/>
          </a:xfrm>
        </p:grpSpPr>
        <p:sp>
          <p:nvSpPr>
            <p:cNvPr id="59" name="Овал 58"/>
            <p:cNvSpPr/>
            <p:nvPr/>
          </p:nvSpPr>
          <p:spPr>
            <a:xfrm>
              <a:off x="1371458" y="2651823"/>
              <a:ext cx="938086" cy="10452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Овал 26"/>
            <p:cNvSpPr/>
            <p:nvPr/>
          </p:nvSpPr>
          <p:spPr>
            <a:xfrm>
              <a:off x="1462240" y="2805200"/>
              <a:ext cx="726260" cy="7388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>
                  <a:latin typeface="Times New Roman" pitchFamily="18" charset="0"/>
                  <a:cs typeface="Times New Roman" pitchFamily="18" charset="0"/>
                </a:rPr>
                <a:t>Речевое развитие </a:t>
              </a:r>
              <a:endParaRPr lang="ru-RU" sz="32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285720" y="1357298"/>
            <a:ext cx="2357454" cy="2237709"/>
            <a:chOff x="907040" y="1483536"/>
            <a:chExt cx="820173" cy="1057632"/>
          </a:xfrm>
        </p:grpSpPr>
        <p:sp>
          <p:nvSpPr>
            <p:cNvPr id="62" name="Овал 61"/>
            <p:cNvSpPr/>
            <p:nvPr/>
          </p:nvSpPr>
          <p:spPr>
            <a:xfrm>
              <a:off x="907040" y="1483536"/>
              <a:ext cx="820173" cy="10576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30"/>
            <p:cNvSpPr/>
            <p:nvPr/>
          </p:nvSpPr>
          <p:spPr>
            <a:xfrm>
              <a:off x="934379" y="1638423"/>
              <a:ext cx="765495" cy="7478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latin typeface="Times New Roman" pitchFamily="18" charset="0"/>
                  <a:cs typeface="Times New Roman" pitchFamily="18" charset="0"/>
                </a:rPr>
                <a:t>Познавательное развитие</a:t>
              </a:r>
              <a:endParaRPr lang="ru-RU" sz="28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 flipV="1">
            <a:off x="2428860" y="2214554"/>
            <a:ext cx="4870845" cy="844879"/>
            <a:chOff x="2956448" y="2046007"/>
            <a:chExt cx="1431543" cy="51463"/>
          </a:xfrm>
        </p:grpSpPr>
        <p:sp>
          <p:nvSpPr>
            <p:cNvPr id="65" name="Прямая соединительная линия 11"/>
            <p:cNvSpPr/>
            <p:nvPr/>
          </p:nvSpPr>
          <p:spPr>
            <a:xfrm>
              <a:off x="2956448" y="2075713"/>
              <a:ext cx="1431543" cy="2175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Прямая соединительная линия 12"/>
            <p:cNvSpPr/>
            <p:nvPr/>
          </p:nvSpPr>
          <p:spPr>
            <a:xfrm>
              <a:off x="3985235" y="2046007"/>
              <a:ext cx="14581" cy="14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sp>
        <p:nvSpPr>
          <p:cNvPr id="67" name="Овал 66"/>
          <p:cNvSpPr/>
          <p:nvPr/>
        </p:nvSpPr>
        <p:spPr>
          <a:xfrm>
            <a:off x="6429356" y="1500174"/>
            <a:ext cx="2500362" cy="250942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800" dirty="0" smtClean="0"/>
              <a:t>Физическое развитие</a:t>
            </a:r>
            <a:endParaRPr lang="ru-RU" sz="2800" dirty="0"/>
          </a:p>
        </p:txBody>
      </p:sp>
      <p:sp>
        <p:nvSpPr>
          <p:cNvPr id="68" name="Овал 67"/>
          <p:cNvSpPr/>
          <p:nvPr/>
        </p:nvSpPr>
        <p:spPr>
          <a:xfrm>
            <a:off x="2857488" y="4143380"/>
            <a:ext cx="2786082" cy="235745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dirty="0" smtClean="0"/>
              <a:t>Социально -коммуникативное развитие</a:t>
            </a:r>
          </a:p>
          <a:p>
            <a:endParaRPr lang="ru-RU" dirty="0"/>
          </a:p>
        </p:txBody>
      </p:sp>
      <p:grpSp>
        <p:nvGrpSpPr>
          <p:cNvPr id="69" name="Группа 68"/>
          <p:cNvGrpSpPr/>
          <p:nvPr/>
        </p:nvGrpSpPr>
        <p:grpSpPr>
          <a:xfrm flipV="1">
            <a:off x="6143636" y="2214554"/>
            <a:ext cx="4870845" cy="844879"/>
            <a:chOff x="2956448" y="2046007"/>
            <a:chExt cx="1431543" cy="51463"/>
          </a:xfrm>
        </p:grpSpPr>
        <p:sp>
          <p:nvSpPr>
            <p:cNvPr id="70" name="Прямая соединительная линия 11"/>
            <p:cNvSpPr/>
            <p:nvPr/>
          </p:nvSpPr>
          <p:spPr>
            <a:xfrm>
              <a:off x="2956448" y="2075713"/>
              <a:ext cx="1431543" cy="2175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Прямая соединительная линия 12"/>
            <p:cNvSpPr/>
            <p:nvPr/>
          </p:nvSpPr>
          <p:spPr>
            <a:xfrm>
              <a:off x="3985235" y="2046007"/>
              <a:ext cx="14581" cy="14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 rot="10800000" flipV="1">
            <a:off x="5214942" y="2577390"/>
            <a:ext cx="392905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ymbol" pitchFamily="18" charset="2"/>
              </a:rPr>
              <a:t>·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социокультурных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</TotalTime>
  <Words>934</Words>
  <Application>Microsoft Office PowerPoint</Application>
  <PresentationFormat>Экран (4:3)</PresentationFormat>
  <Paragraphs>110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Поток</vt:lpstr>
      <vt:lpstr>1_Тема Office</vt:lpstr>
      <vt:lpstr>Презентация PowerPoint</vt:lpstr>
      <vt:lpstr>Основная образовательная программа</vt:lpstr>
      <vt:lpstr>Презентация PowerPoint</vt:lpstr>
      <vt:lpstr>Презентация PowerPoint</vt:lpstr>
      <vt:lpstr>Результаты освоения ООП дошкольного образования (Целевые ориентиры программы) </vt:lpstr>
      <vt:lpstr>Требования к условиям реализации ООП Дошкольного образования</vt:lpstr>
      <vt:lpstr>Образовательные области</vt:lpstr>
      <vt:lpstr>Социально – коммуникативное развитие</vt:lpstr>
      <vt:lpstr>Познавательное развитие</vt:lpstr>
      <vt:lpstr>Речевое развитие</vt:lpstr>
      <vt:lpstr>Художественно- эстетическое развитие</vt:lpstr>
      <vt:lpstr>Физическое развитие</vt:lpstr>
      <vt:lpstr>Вариативная часть программы</vt:lpstr>
      <vt:lpstr>Вариативная часть</vt:lpstr>
      <vt:lpstr>Региональный компонент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Работа</cp:lastModifiedBy>
  <cp:revision>49</cp:revision>
  <dcterms:created xsi:type="dcterms:W3CDTF">2013-08-17T17:34:31Z</dcterms:created>
  <dcterms:modified xsi:type="dcterms:W3CDTF">2019-09-05T17:53:36Z</dcterms:modified>
</cp:coreProperties>
</file>